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docProps/core.xml" ContentType="application/vnd.openxmlformats-package.core-propertie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3"/>
  </p:notesMasterIdLst>
  <p:sldIdLst>
    <p:sldId id="256" r:id="rId2"/>
    <p:sldId id="266" r:id="rId3"/>
    <p:sldId id="257" r:id="rId4"/>
    <p:sldId id="261" r:id="rId5"/>
    <p:sldId id="258" r:id="rId6"/>
    <p:sldId id="259" r:id="rId7"/>
    <p:sldId id="260" r:id="rId8"/>
    <p:sldId id="263" r:id="rId9"/>
    <p:sldId id="262" r:id="rId10"/>
    <p:sldId id="264" r:id="rId11"/>
    <p:sldId id="265"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horzBarState="maximized">
    <p:restoredLeft sz="15620"/>
    <p:restoredTop sz="94660"/>
  </p:normalViewPr>
  <p:slideViewPr>
    <p:cSldViewPr snapToObjects="1">
      <p:cViewPr varScale="1">
        <p:scale>
          <a:sx n="93" d="100"/>
          <a:sy n="93" d="100"/>
        </p:scale>
        <p:origin x="-784" y="-96"/>
      </p:cViewPr>
      <p:guideLst>
        <p:guide orient="horz" pos="2160"/>
        <p:guide pos="2880"/>
      </p:guideLst>
    </p:cSldViewPr>
  </p:slideViewPr>
  <p:notesTextViewPr>
    <p:cViewPr>
      <p:scale>
        <a:sx n="75" d="100"/>
        <a:sy n="75"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printerSettings" Target="printerSettings/printerSettings1.bin"/><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viewProps" Target="viewProps.xml"/><Relationship Id="rId8" Type="http://schemas.openxmlformats.org/officeDocument/2006/relationships/slide" Target="slides/slide7.xml"/><Relationship Id="rId13" Type="http://schemas.openxmlformats.org/officeDocument/2006/relationships/notesMaster" Target="notesMasters/notesMaster1.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F83627-88B0-5E4E-98B4-5F0D45C4F3C8}" type="datetimeFigureOut">
              <a:rPr lang="en-US" smtClean="0"/>
              <a:pPr/>
              <a:t>12/7/09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7FB402-9422-444F-8F12-C63ABF827EF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7FB402-9422-444F-8F12-C63ABF827EF3}"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F09EDB-55F3-5A42-B9A1-6B9E12F344CA}" type="datetimeFigureOut">
              <a:rPr lang="en-US" smtClean="0"/>
              <a:pPr/>
              <a:t>12/7/09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6CA25-BFA7-3A48-A505-EE399B7DD2A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9EDB-55F3-5A42-B9A1-6B9E12F344CA}" type="datetimeFigureOut">
              <a:rPr lang="en-US" smtClean="0"/>
              <a:pPr/>
              <a:t>12/7/09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6CA25-BFA7-3A48-A505-EE399B7DD2A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9EDB-55F3-5A42-B9A1-6B9E12F344CA}" type="datetimeFigureOut">
              <a:rPr lang="en-US" smtClean="0"/>
              <a:pPr/>
              <a:t>12/7/09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6CA25-BFA7-3A48-A505-EE399B7DD2A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F09EDB-55F3-5A42-B9A1-6B9E12F344CA}" type="datetimeFigureOut">
              <a:rPr lang="en-US" smtClean="0"/>
              <a:pPr/>
              <a:t>12/7/09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6CA25-BFA7-3A48-A505-EE399B7DD2A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F09EDB-55F3-5A42-B9A1-6B9E12F344CA}" type="datetimeFigureOut">
              <a:rPr lang="en-US" smtClean="0"/>
              <a:pPr/>
              <a:t>12/7/09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A6CA25-BFA7-3A48-A505-EE399B7DD2A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F09EDB-55F3-5A42-B9A1-6B9E12F344CA}" type="datetimeFigureOut">
              <a:rPr lang="en-US" smtClean="0"/>
              <a:pPr/>
              <a:t>12/7/09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6CA25-BFA7-3A48-A505-EE399B7DD2A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F09EDB-55F3-5A42-B9A1-6B9E12F344CA}" type="datetimeFigureOut">
              <a:rPr lang="en-US" smtClean="0"/>
              <a:pPr/>
              <a:t>12/7/09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A6CA25-BFA7-3A48-A505-EE399B7DD2A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F09EDB-55F3-5A42-B9A1-6B9E12F344CA}" type="datetimeFigureOut">
              <a:rPr lang="en-US" smtClean="0"/>
              <a:pPr/>
              <a:t>12/7/09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A6CA25-BFA7-3A48-A505-EE399B7DD2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9EDB-55F3-5A42-B9A1-6B9E12F344CA}" type="datetimeFigureOut">
              <a:rPr lang="en-US" smtClean="0"/>
              <a:pPr/>
              <a:t>12/7/09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A6CA25-BFA7-3A48-A505-EE399B7DD2A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9EDB-55F3-5A42-B9A1-6B9E12F344CA}" type="datetimeFigureOut">
              <a:rPr lang="en-US" smtClean="0"/>
              <a:pPr/>
              <a:t>12/7/09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6CA25-BFA7-3A48-A505-EE399B7DD2A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09EDB-55F3-5A42-B9A1-6B9E12F344CA}" type="datetimeFigureOut">
              <a:rPr lang="en-US" smtClean="0"/>
              <a:pPr/>
              <a:t>12/7/09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A6CA25-BFA7-3A48-A505-EE399B7DD2A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9EDB-55F3-5A42-B9A1-6B9E12F344CA}" type="datetimeFigureOut">
              <a:rPr lang="en-US" smtClean="0"/>
              <a:pPr/>
              <a:t>12/7/09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A6CA25-BFA7-3A48-A505-EE399B7DD2A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image" Target="../media/image5.png"/><Relationship Id="rId5" Type="http://schemas.openxmlformats.org/officeDocument/2006/relationships/image" Target="../media/image6.png"/><Relationship Id="rId7"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 Id="rId6"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4" name="Rectangle 3"/>
          <p:cNvSpPr/>
          <p:nvPr/>
        </p:nvSpPr>
        <p:spPr>
          <a:xfrm>
            <a:off x="228600" y="762000"/>
            <a:ext cx="8610600" cy="5632310"/>
          </a:xfrm>
          <a:prstGeom prst="rect">
            <a:avLst/>
          </a:prstGeom>
        </p:spPr>
        <p:txBody>
          <a:bodyPr wrap="square">
            <a:spAutoFit/>
          </a:bodyPr>
          <a:lstStyle/>
          <a:p>
            <a:r>
              <a:rPr lang="en-US" sz="2400" dirty="0" smtClean="0"/>
              <a:t>This weekend we’ve seen further important progress with beam commissioning in the LHC at 450 </a:t>
            </a:r>
            <a:r>
              <a:rPr lang="en-US" sz="2400" dirty="0" err="1" smtClean="0"/>
              <a:t>GeV</a:t>
            </a:r>
            <a:r>
              <a:rPr lang="en-US" sz="2400" dirty="0" smtClean="0"/>
              <a:t>. On Friday evening, 4 December, beam circulated with more than one proton bunch for the first time. This was another significant step towards running at useful beam intensities.</a:t>
            </a:r>
          </a:p>
          <a:p>
            <a:endParaRPr lang="en-US" sz="2400" dirty="0" smtClean="0"/>
          </a:p>
          <a:p>
            <a:r>
              <a:rPr lang="en-US" sz="2400" dirty="0" smtClean="0"/>
              <a:t>Then in the early hours of Sunday, the operators succeeded in circulating four bunches in each of the </a:t>
            </a:r>
            <a:r>
              <a:rPr lang="en-US" sz="2400" dirty="0" err="1" smtClean="0"/>
              <a:t>LHC’s</a:t>
            </a:r>
            <a:r>
              <a:rPr lang="en-US" sz="2400" dirty="0" smtClean="0"/>
              <a:t> two beams and announced stable beams for the experiments. On Sunday evening there was further stable running with higher-intensity bunches. All six LHC experiments have observed collisions and collected useful quantities of data. They were able immediately to begin checking the operation of their detectors, with excellent results that augur well for the </a:t>
            </a:r>
            <a:r>
              <a:rPr lang="en-US" sz="2400" dirty="0" smtClean="0"/>
              <a:t>future</a:t>
            </a:r>
            <a:r>
              <a:rPr lang="en-US" sz="2400" dirty="0" smtClean="0"/>
              <a:t>.</a:t>
            </a:r>
            <a:endParaRPr lang="en-US" sz="2400" dirty="0" smtClean="0"/>
          </a:p>
          <a:p>
            <a:pPr algn="r"/>
            <a:r>
              <a:rPr lang="en-US" sz="2400" dirty="0" smtClean="0"/>
              <a:t>Rolf </a:t>
            </a:r>
            <a:r>
              <a:rPr lang="en-US" sz="2400" dirty="0" err="1" smtClean="0"/>
              <a:t>Heuer</a:t>
            </a:r>
            <a:r>
              <a:rPr lang="en-US" sz="2400" dirty="0" smtClean="0"/>
              <a:t>, today</a:t>
            </a:r>
            <a:endParaRPr lang="en-US" sz="2400"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smtClean="0"/>
              <a:t>Dimuons</a:t>
            </a:r>
            <a:r>
              <a:rPr lang="en-US" dirty="0" smtClean="0"/>
              <a:t> in Real Data</a:t>
            </a:r>
            <a:endParaRPr lang="en-US" dirty="0"/>
          </a:p>
        </p:txBody>
      </p:sp>
      <p:sp>
        <p:nvSpPr>
          <p:cNvPr id="3" name="Content Placeholder 2"/>
          <p:cNvSpPr>
            <a:spLocks noGrp="1"/>
          </p:cNvSpPr>
          <p:nvPr>
            <p:ph idx="1"/>
          </p:nvPr>
        </p:nvSpPr>
        <p:spPr/>
        <p:txBody>
          <a:bodyPr/>
          <a:lstStyle/>
          <a:p>
            <a:endParaRPr lang="en-US" dirty="0"/>
          </a:p>
        </p:txBody>
      </p:sp>
      <p:sp>
        <p:nvSpPr>
          <p:cNvPr id="4" name="Rectangle 3"/>
          <p:cNvSpPr/>
          <p:nvPr/>
        </p:nvSpPr>
        <p:spPr>
          <a:xfrm>
            <a:off x="914400" y="6781800"/>
            <a:ext cx="8153400" cy="369332"/>
          </a:xfrm>
          <a:prstGeom prst="rect">
            <a:avLst/>
          </a:prstGeom>
        </p:spPr>
        <p:txBody>
          <a:bodyPr wrap="square">
            <a:spAutoFit/>
          </a:bodyPr>
          <a:lstStyle/>
          <a:p>
            <a:r>
              <a:rPr lang="en-US" dirty="0" err="1" smtClean="0"/>
              <a:t>https://twiki.cern.ch/twiki/bin/viewauth/CMS/QuarkoniaFirstCollisions</a:t>
            </a:r>
            <a:endParaRPr lang="en-US" dirty="0"/>
          </a:p>
        </p:txBody>
      </p:sp>
      <p:pic>
        <p:nvPicPr>
          <p:cNvPr id="5" name="Picture 4"/>
          <p:cNvPicPr>
            <a:picLocks noChangeAspect="1"/>
          </p:cNvPicPr>
          <p:nvPr/>
        </p:nvPicPr>
        <p:blipFill>
          <a:blip r:embed="rId2"/>
          <a:stretch>
            <a:fillRect/>
          </a:stretch>
        </p:blipFill>
        <p:spPr>
          <a:xfrm>
            <a:off x="762000" y="685800"/>
            <a:ext cx="7620000" cy="6096000"/>
          </a:xfrm>
          <a:prstGeom prst="rect">
            <a:avLst/>
          </a:prstGeom>
        </p:spPr>
      </p:pic>
      <p:sp>
        <p:nvSpPr>
          <p:cNvPr id="6" name="Rectangle 5"/>
          <p:cNvSpPr/>
          <p:nvPr/>
        </p:nvSpPr>
        <p:spPr>
          <a:xfrm>
            <a:off x="2286000" y="1371600"/>
            <a:ext cx="5715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en-US" dirty="0" smtClean="0"/>
              <a:t>Opposite-sign </a:t>
            </a:r>
            <a:r>
              <a:rPr lang="en-US" dirty="0" err="1" smtClean="0"/>
              <a:t>muon</a:t>
            </a:r>
            <a:r>
              <a:rPr lang="en-US" dirty="0" smtClean="0"/>
              <a:t> pair of M = 3 </a:t>
            </a:r>
            <a:r>
              <a:rPr lang="en-US" dirty="0" err="1" smtClean="0"/>
              <a:t>GeV</a:t>
            </a:r>
            <a:r>
              <a:rPr lang="en-US" dirty="0" smtClean="0"/>
              <a:t> and </a:t>
            </a:r>
            <a:r>
              <a:rPr lang="en-US" dirty="0" err="1" smtClean="0"/>
              <a:t>p</a:t>
            </a:r>
            <a:r>
              <a:rPr lang="en-US" baseline="-25000" dirty="0" err="1" smtClean="0"/>
              <a:t>T</a:t>
            </a:r>
            <a:r>
              <a:rPr lang="en-US" dirty="0" smtClean="0"/>
              <a:t> = 12.0 </a:t>
            </a:r>
            <a:r>
              <a:rPr lang="en-US" dirty="0" err="1" smtClean="0"/>
              <a:t>GeV</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296400" cy="1143000"/>
          </a:xfrm>
        </p:spPr>
        <p:txBody>
          <a:bodyPr>
            <a:noAutofit/>
          </a:bodyPr>
          <a:lstStyle/>
          <a:p>
            <a:r>
              <a:rPr lang="en-US" sz="2400" dirty="0" smtClean="0"/>
              <a:t>A fake "real </a:t>
            </a:r>
            <a:r>
              <a:rPr lang="en-US" sz="2400" dirty="0" err="1" smtClean="0"/>
              <a:t>dimuon</a:t>
            </a:r>
            <a:r>
              <a:rPr lang="en-US" sz="2400" dirty="0" smtClean="0"/>
              <a:t>" in </a:t>
            </a:r>
            <a:r>
              <a:rPr lang="en-US" sz="2400" dirty="0" err="1" smtClean="0"/>
              <a:t>r</a:t>
            </a:r>
            <a:r>
              <a:rPr lang="en-US" sz="2400" dirty="0" smtClean="0"/>
              <a:t>-phi and </a:t>
            </a:r>
            <a:r>
              <a:rPr lang="en-US" sz="2400" dirty="0" err="1" smtClean="0"/>
              <a:t>r-z</a:t>
            </a:r>
            <a:r>
              <a:rPr lang="en-US" sz="2400" dirty="0" smtClean="0"/>
              <a:t> view (</a:t>
            </a:r>
            <a:r>
              <a:rPr lang="en-US" sz="2400" dirty="0" err="1" smtClean="0"/>
              <a:t>m</a:t>
            </a:r>
            <a:r>
              <a:rPr lang="en-US" sz="2400" baseline="-25000" dirty="0" err="1" smtClean="0"/>
              <a:t>inv</a:t>
            </a:r>
            <a:r>
              <a:rPr lang="en-US" sz="2400" dirty="0" smtClean="0"/>
              <a:t> = 76.5 </a:t>
            </a:r>
            <a:r>
              <a:rPr lang="en-US" sz="2400" dirty="0" err="1" smtClean="0"/>
              <a:t>GeV</a:t>
            </a:r>
            <a:r>
              <a:rPr lang="en-US" sz="2400" dirty="0" smtClean="0"/>
              <a:t>, </a:t>
            </a:r>
            <a:r>
              <a:rPr lang="en-US" sz="2400" dirty="0" err="1" smtClean="0"/>
              <a:t>p</a:t>
            </a:r>
            <a:r>
              <a:rPr lang="en-US" sz="2400" baseline="-25000" dirty="0" err="1" smtClean="0"/>
              <a:t>T</a:t>
            </a:r>
            <a:r>
              <a:rPr lang="en-US" sz="2400" dirty="0" smtClean="0"/>
              <a:t> = 0.5 </a:t>
            </a:r>
            <a:r>
              <a:rPr lang="en-US" sz="2400" dirty="0" err="1" smtClean="0"/>
              <a:t>GeV</a:t>
            </a:r>
            <a:r>
              <a:rPr lang="en-US" sz="2400" dirty="0" smtClean="0"/>
              <a:t>): </a:t>
            </a:r>
            <a:endParaRPr lang="en-US" sz="2400"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38200" y="875792"/>
            <a:ext cx="7477760" cy="59822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200" dirty="0" smtClean="0"/>
              <a:t>Brief </a:t>
            </a:r>
            <a:r>
              <a:rPr lang="en-US" sz="3200" dirty="0" smtClean="0"/>
              <a:t>news from the 8:30 meeting, 07.12.2009</a:t>
            </a:r>
            <a:endParaRPr lang="en-US" sz="3200" dirty="0"/>
          </a:p>
        </p:txBody>
      </p:sp>
      <p:sp>
        <p:nvSpPr>
          <p:cNvPr id="3" name="Content Placeholder 2"/>
          <p:cNvSpPr>
            <a:spLocks noGrp="1"/>
          </p:cNvSpPr>
          <p:nvPr>
            <p:ph idx="1"/>
          </p:nvPr>
        </p:nvSpPr>
        <p:spPr>
          <a:xfrm>
            <a:off x="0" y="803492"/>
            <a:ext cx="9144000" cy="6054508"/>
          </a:xfrm>
        </p:spPr>
        <p:txBody>
          <a:bodyPr>
            <a:normAutofit fontScale="62500" lnSpcReduction="20000"/>
          </a:bodyPr>
          <a:lstStyle/>
          <a:p>
            <a:endParaRPr lang="en-US" dirty="0" smtClean="0"/>
          </a:p>
          <a:p>
            <a:r>
              <a:rPr lang="en-US" dirty="0" smtClean="0"/>
              <a:t>Achieved:</a:t>
            </a:r>
            <a:endParaRPr lang="en-US" dirty="0" smtClean="0"/>
          </a:p>
          <a:p>
            <a:pPr lvl="1"/>
            <a:r>
              <a:rPr lang="en-US" dirty="0" smtClean="0"/>
              <a:t>Tweaked </a:t>
            </a:r>
            <a:r>
              <a:rPr lang="en-US" dirty="0" smtClean="0"/>
              <a:t>up SPS intensity</a:t>
            </a:r>
            <a:r>
              <a:rPr lang="en-US" dirty="0" smtClean="0"/>
              <a:t>.</a:t>
            </a:r>
            <a:endParaRPr lang="en-US" dirty="0" smtClean="0"/>
          </a:p>
          <a:p>
            <a:pPr lvl="1"/>
            <a:r>
              <a:rPr lang="en-US" dirty="0" smtClean="0"/>
              <a:t>Re</a:t>
            </a:r>
            <a:r>
              <a:rPr lang="en-US" dirty="0" smtClean="0"/>
              <a:t>-established beams after </a:t>
            </a:r>
            <a:r>
              <a:rPr lang="en-US" dirty="0" smtClean="0"/>
              <a:t>access</a:t>
            </a:r>
            <a:endParaRPr lang="en-US" dirty="0" smtClean="0"/>
          </a:p>
          <a:p>
            <a:pPr lvl="1"/>
            <a:r>
              <a:rPr lang="en-US" dirty="0" smtClean="0"/>
              <a:t>STABLE </a:t>
            </a:r>
            <a:r>
              <a:rPr lang="en-US" dirty="0" smtClean="0"/>
              <a:t>BEAMS from 22:30, 4x4, 6e9 </a:t>
            </a:r>
            <a:r>
              <a:rPr lang="en-US" dirty="0" err="1" smtClean="0"/>
              <a:t>p</a:t>
            </a:r>
            <a:r>
              <a:rPr lang="en-US" dirty="0" smtClean="0"/>
              <a:t>/</a:t>
            </a:r>
            <a:r>
              <a:rPr lang="en-US" dirty="0" smtClean="0"/>
              <a:t>bch</a:t>
            </a:r>
            <a:endParaRPr lang="en-US" dirty="0" smtClean="0"/>
          </a:p>
          <a:p>
            <a:pPr lvl="1"/>
            <a:r>
              <a:rPr lang="en-US" dirty="0" smtClean="0"/>
              <a:t>Around </a:t>
            </a:r>
            <a:r>
              <a:rPr lang="en-US" dirty="0" smtClean="0"/>
              <a:t>00:30, beam dump, </a:t>
            </a:r>
            <a:r>
              <a:rPr lang="en-US" dirty="0" err="1" smtClean="0"/>
              <a:t>cryo</a:t>
            </a:r>
            <a:r>
              <a:rPr lang="en-US" dirty="0" smtClean="0"/>
              <a:t> down s45, requires access</a:t>
            </a:r>
            <a:r>
              <a:rPr lang="en-US" dirty="0" smtClean="0"/>
              <a:t>.</a:t>
            </a:r>
            <a:endParaRPr lang="en-US" dirty="0" smtClean="0"/>
          </a:p>
          <a:p>
            <a:pPr lvl="1"/>
            <a:r>
              <a:rPr lang="en-US" dirty="0" smtClean="0"/>
              <a:t> </a:t>
            </a:r>
            <a:r>
              <a:rPr lang="en-US" dirty="0" smtClean="0"/>
              <a:t>More from the experiments in today's LPC weekly meeting.</a:t>
            </a:r>
            <a:endParaRPr lang="en-US" dirty="0" smtClean="0"/>
          </a:p>
          <a:p>
            <a:r>
              <a:rPr lang="en-US" dirty="0" smtClean="0"/>
              <a:t>Program </a:t>
            </a:r>
            <a:r>
              <a:rPr lang="en-US" dirty="0" smtClean="0"/>
              <a:t>for today, 07.12.2009</a:t>
            </a:r>
            <a:r>
              <a:rPr lang="en-US" dirty="0" smtClean="0"/>
              <a:t>:</a:t>
            </a:r>
          </a:p>
          <a:p>
            <a:pPr lvl="1"/>
            <a:r>
              <a:rPr lang="en-US" dirty="0" smtClean="0"/>
              <a:t>Access </a:t>
            </a:r>
            <a:r>
              <a:rPr lang="en-US" dirty="0" smtClean="0"/>
              <a:t>till 19:00 (update in afternoon)</a:t>
            </a:r>
            <a:r>
              <a:rPr lang="en-US" dirty="0" smtClean="0"/>
              <a:t>.</a:t>
            </a:r>
            <a:endParaRPr lang="en-US" dirty="0" smtClean="0"/>
          </a:p>
          <a:p>
            <a:pPr lvl="1"/>
            <a:r>
              <a:rPr lang="en-US" dirty="0" smtClean="0"/>
              <a:t>Set </a:t>
            </a:r>
            <a:r>
              <a:rPr lang="en-US" dirty="0" smtClean="0"/>
              <a:t>up SPS with few e10 intensity, bring </a:t>
            </a:r>
            <a:r>
              <a:rPr lang="en-US" dirty="0" smtClean="0"/>
              <a:t>beams</a:t>
            </a:r>
          </a:p>
          <a:p>
            <a:pPr lvl="1"/>
            <a:r>
              <a:rPr lang="en-US" dirty="0" smtClean="0"/>
              <a:t>down </a:t>
            </a:r>
            <a:r>
              <a:rPr lang="en-US" dirty="0" smtClean="0"/>
              <a:t>the transfer lines (Pt2 and Pt8 closed).</a:t>
            </a:r>
            <a:endParaRPr lang="en-US" dirty="0" smtClean="0"/>
          </a:p>
          <a:p>
            <a:pPr lvl="1"/>
            <a:r>
              <a:rPr lang="en-US" dirty="0" smtClean="0"/>
              <a:t>Re</a:t>
            </a:r>
            <a:r>
              <a:rPr lang="en-US" dirty="0" smtClean="0"/>
              <a:t>-establish beams, then STABLE BEAMS 4x4 6-7e9 </a:t>
            </a:r>
            <a:r>
              <a:rPr lang="en-US" dirty="0" err="1" smtClean="0"/>
              <a:t>p</a:t>
            </a:r>
            <a:r>
              <a:rPr lang="en-US" dirty="0" smtClean="0"/>
              <a:t>/bch</a:t>
            </a:r>
            <a:endParaRPr lang="en-US" dirty="0" smtClean="0"/>
          </a:p>
          <a:p>
            <a:r>
              <a:rPr lang="en-US" dirty="0" smtClean="0"/>
              <a:t>for </a:t>
            </a:r>
            <a:r>
              <a:rPr lang="en-US" dirty="0" smtClean="0"/>
              <a:t>the night</a:t>
            </a:r>
            <a:r>
              <a:rPr lang="en-US" dirty="0" smtClean="0"/>
              <a:t>.</a:t>
            </a:r>
            <a:endParaRPr lang="en-US" dirty="0" smtClean="0"/>
          </a:p>
          <a:p>
            <a:pPr lvl="1"/>
            <a:r>
              <a:rPr lang="en-US" dirty="0" smtClean="0"/>
              <a:t>Keep </a:t>
            </a:r>
            <a:r>
              <a:rPr lang="en-US" dirty="0" smtClean="0"/>
              <a:t>taking data till ~8:00 tomorrow.</a:t>
            </a:r>
            <a:endParaRPr lang="en-US" dirty="0" smtClean="0"/>
          </a:p>
          <a:p>
            <a:pPr lvl="1"/>
            <a:r>
              <a:rPr lang="en-US" dirty="0" smtClean="0"/>
              <a:t>Then</a:t>
            </a:r>
            <a:r>
              <a:rPr lang="en-US" dirty="0" smtClean="0"/>
              <a:t>, one hour of data with </a:t>
            </a:r>
            <a:r>
              <a:rPr lang="en-US" dirty="0" err="1" smtClean="0"/>
              <a:t>LHCb</a:t>
            </a:r>
            <a:r>
              <a:rPr lang="en-US" dirty="0" smtClean="0"/>
              <a:t> dipole off (change</a:t>
            </a:r>
            <a:endParaRPr lang="en-US" dirty="0" smtClean="0"/>
          </a:p>
          <a:p>
            <a:pPr lvl="1"/>
            <a:r>
              <a:rPr lang="en-US" dirty="0" smtClean="0"/>
              <a:t>In </a:t>
            </a:r>
            <a:r>
              <a:rPr lang="en-US" dirty="0" smtClean="0"/>
              <a:t>ADJUST at end of fill or with no beam and refill).</a:t>
            </a:r>
            <a:endParaRPr lang="en-US" dirty="0" smtClean="0"/>
          </a:p>
          <a:p>
            <a:endParaRPr lang="en-US" dirty="0" smtClean="0"/>
          </a:p>
          <a:p>
            <a:r>
              <a:rPr lang="en-US" dirty="0" smtClean="0"/>
              <a:t> </a:t>
            </a:r>
            <a:r>
              <a:rPr lang="en-US" dirty="0" smtClean="0"/>
              <a:t>Look ahead</a:t>
            </a:r>
            <a:r>
              <a:rPr lang="en-US" dirty="0" smtClean="0"/>
              <a:t>:</a:t>
            </a:r>
            <a:endParaRPr lang="en-US" dirty="0" smtClean="0"/>
          </a:p>
          <a:p>
            <a:pPr lvl="1"/>
            <a:r>
              <a:rPr lang="en-US" dirty="0" smtClean="0"/>
              <a:t> Alternate </a:t>
            </a:r>
            <a:r>
              <a:rPr lang="en-US" dirty="0" smtClean="0"/>
              <a:t>between STABLE BEAMS, studies for increased</a:t>
            </a:r>
            <a:endParaRPr lang="en-US" dirty="0" smtClean="0"/>
          </a:p>
          <a:p>
            <a:pPr lvl="1"/>
            <a:r>
              <a:rPr lang="en-US" dirty="0" smtClean="0"/>
              <a:t>intensity </a:t>
            </a:r>
            <a:r>
              <a:rPr lang="en-US" dirty="0" smtClean="0"/>
              <a:t>and trial ramps.</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800" b="1" dirty="0" smtClean="0">
                <a:solidFill>
                  <a:schemeClr val="accent2"/>
                </a:solidFill>
                <a:latin typeface="Times New Roman" charset="0"/>
              </a:rPr>
              <a:t>π</a:t>
            </a:r>
            <a:r>
              <a:rPr lang="en-US" altLang="zh-CN" sz="4800" b="1" baseline="30000" dirty="0" smtClean="0">
                <a:solidFill>
                  <a:schemeClr val="accent2"/>
                </a:solidFill>
                <a:latin typeface="Times New Roman" charset="0"/>
              </a:rPr>
              <a:t>0</a:t>
            </a:r>
            <a:r>
              <a:rPr lang="en-US" altLang="zh-CN" b="1" dirty="0" smtClean="0">
                <a:solidFill>
                  <a:srgbClr val="0000CC"/>
                </a:solidFill>
              </a:rPr>
              <a:t> study with 900 </a:t>
            </a:r>
            <a:r>
              <a:rPr lang="en-US" altLang="zh-CN" b="1" dirty="0" err="1" smtClean="0">
                <a:solidFill>
                  <a:srgbClr val="0000CC"/>
                </a:solidFill>
              </a:rPr>
              <a:t>GeV</a:t>
            </a:r>
            <a:r>
              <a:rPr lang="en-US" altLang="zh-CN" b="1" dirty="0" smtClean="0">
                <a:solidFill>
                  <a:srgbClr val="0000CC"/>
                </a:solidFill>
              </a:rPr>
              <a:t> data</a:t>
            </a:r>
            <a:endParaRPr lang="en-US" dirty="0"/>
          </a:p>
        </p:txBody>
      </p:sp>
      <p:sp>
        <p:nvSpPr>
          <p:cNvPr id="3" name="Content Placeholder 2"/>
          <p:cNvSpPr>
            <a:spLocks noGrp="1"/>
          </p:cNvSpPr>
          <p:nvPr>
            <p:ph idx="1"/>
          </p:nvPr>
        </p:nvSpPr>
        <p:spPr/>
        <p:txBody>
          <a:bodyPr>
            <a:normAutofit/>
          </a:bodyPr>
          <a:lstStyle/>
          <a:p>
            <a:r>
              <a:rPr lang="en-US" sz="2400" dirty="0" err="1" smtClean="0"/>
              <a:t>Endcaps</a:t>
            </a:r>
            <a:r>
              <a:rPr lang="en-US" sz="2400" dirty="0" smtClean="0"/>
              <a:t> (with </a:t>
            </a:r>
            <a:r>
              <a:rPr lang="en-US" sz="2400" dirty="0" err="1" smtClean="0"/>
              <a:t>preShower</a:t>
            </a:r>
            <a:r>
              <a:rPr lang="en-US" sz="2400" dirty="0" smtClean="0"/>
              <a:t> cluster corrections = </a:t>
            </a:r>
            <a:r>
              <a:rPr lang="en-US" altLang="zh-CN" sz="2400" dirty="0" smtClean="0">
                <a:ea typeface="宋体" charset="-122"/>
                <a:cs typeface="宋体" charset="-122"/>
              </a:rPr>
              <a:t>For each </a:t>
            </a:r>
            <a:r>
              <a:rPr lang="en-US" altLang="zh-CN" sz="2400" dirty="0" err="1" smtClean="0">
                <a:ea typeface="宋体" charset="-122"/>
                <a:cs typeface="宋体" charset="-122"/>
              </a:rPr>
              <a:t>endcap</a:t>
            </a:r>
            <a:r>
              <a:rPr lang="en-US" altLang="zh-CN" sz="2400" dirty="0" smtClean="0">
                <a:ea typeface="宋体" charset="-122"/>
                <a:cs typeface="宋体" charset="-122"/>
              </a:rPr>
              <a:t> cluster,  hits in both X and Y </a:t>
            </a:r>
            <a:r>
              <a:rPr lang="en-US" altLang="zh-CN" sz="2400" dirty="0" err="1" smtClean="0">
                <a:ea typeface="宋体" charset="-122"/>
                <a:cs typeface="宋体" charset="-122"/>
              </a:rPr>
              <a:t>preshower</a:t>
            </a:r>
            <a:r>
              <a:rPr lang="en-US" altLang="zh-CN" sz="2400" dirty="0" smtClean="0">
                <a:ea typeface="宋体" charset="-122"/>
                <a:cs typeface="宋体" charset="-122"/>
              </a:rPr>
              <a:t> layer are clustered by the standard </a:t>
            </a:r>
            <a:r>
              <a:rPr lang="en-US" altLang="zh-CN" sz="2400" dirty="0" err="1" smtClean="0">
                <a:ea typeface="宋体" charset="-122"/>
                <a:cs typeface="宋体" charset="-122"/>
              </a:rPr>
              <a:t>preshower</a:t>
            </a:r>
            <a:r>
              <a:rPr lang="en-US" altLang="zh-CN" sz="2400" dirty="0" smtClean="0">
                <a:ea typeface="宋体" charset="-122"/>
                <a:cs typeface="宋体" charset="-122"/>
              </a:rPr>
              <a:t> clustering algorithm. )</a:t>
            </a:r>
            <a:endParaRPr lang="en-US" sz="2400" dirty="0"/>
          </a:p>
        </p:txBody>
      </p:sp>
      <p:pic>
        <p:nvPicPr>
          <p:cNvPr id="4" name="Picture 4" descr="pi0_peakv2_endcap_roofit"/>
          <p:cNvPicPr>
            <a:picLocks noChangeAspect="1" noChangeArrowheads="1"/>
          </p:cNvPicPr>
          <p:nvPr/>
        </p:nvPicPr>
        <p:blipFill>
          <a:blip r:embed="rId2"/>
          <a:srcRect/>
          <a:stretch>
            <a:fillRect/>
          </a:stretch>
        </p:blipFill>
        <p:spPr bwMode="auto">
          <a:xfrm>
            <a:off x="2420679" y="2819400"/>
            <a:ext cx="4583112" cy="3962400"/>
          </a:xfrm>
          <a:prstGeom prst="rect">
            <a:avLst/>
          </a:prstGeom>
          <a:noFill/>
          <a:ln w="9525">
            <a:noFill/>
            <a:miter lim="800000"/>
            <a:headEnd/>
            <a:tailEnd/>
          </a:ln>
        </p:spPr>
      </p:pic>
      <p:sp>
        <p:nvSpPr>
          <p:cNvPr id="5" name="TextBox 4"/>
          <p:cNvSpPr txBox="1"/>
          <p:nvPr/>
        </p:nvSpPr>
        <p:spPr>
          <a:xfrm>
            <a:off x="3581400" y="89972"/>
            <a:ext cx="1729147"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From </a:t>
            </a:r>
            <a:r>
              <a:rPr lang="en-US" dirty="0" err="1" smtClean="0"/>
              <a:t>eCal</a:t>
            </a:r>
            <a:r>
              <a:rPr lang="en-US" dirty="0" smtClean="0"/>
              <a:t> group</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 y="205519"/>
            <a:ext cx="8991600" cy="6728681"/>
          </a:xfrm>
          <a:prstGeom prst="rect">
            <a:avLst/>
          </a:prstGeom>
        </p:spPr>
      </p:pic>
      <p:sp>
        <p:nvSpPr>
          <p:cNvPr id="3" name="TextBox 2"/>
          <p:cNvSpPr txBox="1"/>
          <p:nvPr/>
        </p:nvSpPr>
        <p:spPr>
          <a:xfrm>
            <a:off x="3581400" y="89972"/>
            <a:ext cx="2577073" cy="369332"/>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From Particle Flow group</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838200"/>
            <a:ext cx="8229600" cy="4525963"/>
          </a:xfrm>
        </p:spPr>
        <p:txBody>
          <a:bodyPr/>
          <a:lstStyle/>
          <a:p>
            <a:r>
              <a:rPr lang="en-US" dirty="0" smtClean="0"/>
              <a:t>Pixel is on : “No evidence of beam induced noise in the pixel detector!”</a:t>
            </a:r>
          </a:p>
        </p:txBody>
      </p:sp>
      <p:sp>
        <p:nvSpPr>
          <p:cNvPr id="4" name="Rectangle 2"/>
          <p:cNvSpPr txBox="1">
            <a:spLocks noChangeArrowheads="1"/>
          </p:cNvSpPr>
          <p:nvPr/>
        </p:nvSpPr>
        <p:spPr bwMode="auto">
          <a:xfrm>
            <a:off x="457200" y="1752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uLnTx/>
                <a:uFillTx/>
                <a:latin typeface="+mj-lt"/>
                <a:ea typeface="+mj-ea"/>
                <a:cs typeface="+mj-cs"/>
              </a:rPr>
              <a:t>Run 123151 - Cluster Occupancy Maps</a:t>
            </a:r>
            <a:endParaRPr kumimoji="0" lang="en-US" sz="3600" b="0" i="0" u="none" strike="noStrike" kern="0" cap="none" spc="0" normalizeH="0" baseline="0" noProof="0" dirty="0">
              <a:ln>
                <a:noFill/>
              </a:ln>
              <a:solidFill>
                <a:schemeClr val="tx2"/>
              </a:solidFill>
              <a:effectLst/>
              <a:uLnTx/>
              <a:uFillTx/>
              <a:latin typeface="+mj-lt"/>
              <a:ea typeface="+mj-ea"/>
              <a:cs typeface="+mj-cs"/>
            </a:endParaRPr>
          </a:p>
        </p:txBody>
      </p:sp>
      <p:pic>
        <p:nvPicPr>
          <p:cNvPr id="5" name="Picture 4"/>
          <p:cNvPicPr>
            <a:picLocks noChangeAspect="1" noChangeArrowheads="1"/>
          </p:cNvPicPr>
          <p:nvPr/>
        </p:nvPicPr>
        <p:blipFill>
          <a:blip r:embed="rId2"/>
          <a:srcRect/>
          <a:stretch>
            <a:fillRect/>
          </a:stretch>
        </p:blipFill>
        <p:spPr bwMode="auto">
          <a:xfrm>
            <a:off x="228600" y="2819400"/>
            <a:ext cx="2533650" cy="1905000"/>
          </a:xfrm>
          <a:prstGeom prst="rect">
            <a:avLst/>
          </a:prstGeom>
          <a:noFill/>
          <a:ln w="9525">
            <a:noFill/>
            <a:miter lim="800000"/>
            <a:headEnd/>
            <a:tailEnd/>
          </a:ln>
          <a:effectLst/>
        </p:spPr>
      </p:pic>
      <p:pic>
        <p:nvPicPr>
          <p:cNvPr id="6" name="Picture 5"/>
          <p:cNvPicPr>
            <a:picLocks noChangeAspect="1" noChangeArrowheads="1"/>
          </p:cNvPicPr>
          <p:nvPr/>
        </p:nvPicPr>
        <p:blipFill>
          <a:blip r:embed="rId3"/>
          <a:srcRect/>
          <a:stretch>
            <a:fillRect/>
          </a:stretch>
        </p:blipFill>
        <p:spPr bwMode="auto">
          <a:xfrm>
            <a:off x="457200" y="4800600"/>
            <a:ext cx="2533650" cy="1905000"/>
          </a:xfrm>
          <a:prstGeom prst="rect">
            <a:avLst/>
          </a:prstGeom>
          <a:noFill/>
          <a:ln w="9525">
            <a:noFill/>
            <a:miter lim="800000"/>
            <a:headEnd/>
            <a:tailEnd/>
          </a:ln>
          <a:effectLst/>
        </p:spPr>
      </p:pic>
      <p:pic>
        <p:nvPicPr>
          <p:cNvPr id="7" name="Picture 7"/>
          <p:cNvPicPr>
            <a:picLocks noChangeAspect="1" noChangeArrowheads="1"/>
          </p:cNvPicPr>
          <p:nvPr/>
        </p:nvPicPr>
        <p:blipFill>
          <a:blip r:embed="rId4"/>
          <a:srcRect/>
          <a:stretch>
            <a:fillRect/>
          </a:stretch>
        </p:blipFill>
        <p:spPr bwMode="auto">
          <a:xfrm>
            <a:off x="3314700" y="2819400"/>
            <a:ext cx="2533650" cy="1905000"/>
          </a:xfrm>
          <a:prstGeom prst="rect">
            <a:avLst/>
          </a:prstGeom>
          <a:noFill/>
          <a:ln w="9525">
            <a:noFill/>
            <a:miter lim="800000"/>
            <a:headEnd/>
            <a:tailEnd/>
          </a:ln>
          <a:effectLst/>
        </p:spPr>
      </p:pic>
      <p:pic>
        <p:nvPicPr>
          <p:cNvPr id="8" name="Picture 8"/>
          <p:cNvPicPr>
            <a:picLocks noChangeAspect="1" noChangeArrowheads="1"/>
          </p:cNvPicPr>
          <p:nvPr/>
        </p:nvPicPr>
        <p:blipFill>
          <a:blip r:embed="rId5"/>
          <a:srcRect/>
          <a:stretch>
            <a:fillRect/>
          </a:stretch>
        </p:blipFill>
        <p:spPr bwMode="auto">
          <a:xfrm>
            <a:off x="3390900" y="4800600"/>
            <a:ext cx="2533650" cy="1905000"/>
          </a:xfrm>
          <a:prstGeom prst="rect">
            <a:avLst/>
          </a:prstGeom>
          <a:noFill/>
          <a:ln w="9525">
            <a:noFill/>
            <a:miter lim="800000"/>
            <a:headEnd/>
            <a:tailEnd/>
          </a:ln>
          <a:effectLst/>
        </p:spPr>
      </p:pic>
      <p:pic>
        <p:nvPicPr>
          <p:cNvPr id="9" name="Picture 9"/>
          <p:cNvPicPr>
            <a:picLocks noChangeAspect="1" noChangeArrowheads="1"/>
          </p:cNvPicPr>
          <p:nvPr/>
        </p:nvPicPr>
        <p:blipFill>
          <a:blip r:embed="rId6"/>
          <a:srcRect/>
          <a:stretch>
            <a:fillRect/>
          </a:stretch>
        </p:blipFill>
        <p:spPr bwMode="auto">
          <a:xfrm>
            <a:off x="6286500" y="2819400"/>
            <a:ext cx="2533650" cy="1905000"/>
          </a:xfrm>
          <a:prstGeom prst="rect">
            <a:avLst/>
          </a:prstGeom>
          <a:noFill/>
          <a:ln w="9525">
            <a:noFill/>
            <a:miter lim="800000"/>
            <a:headEnd/>
            <a:tailEnd/>
          </a:ln>
          <a:effectLst/>
        </p:spPr>
      </p:pic>
      <p:pic>
        <p:nvPicPr>
          <p:cNvPr id="10" name="Picture 10"/>
          <p:cNvPicPr>
            <a:picLocks noChangeAspect="1" noChangeArrowheads="1"/>
          </p:cNvPicPr>
          <p:nvPr/>
        </p:nvPicPr>
        <p:blipFill>
          <a:blip r:embed="rId7"/>
          <a:srcRect/>
          <a:stretch>
            <a:fillRect/>
          </a:stretch>
        </p:blipFill>
        <p:spPr bwMode="auto">
          <a:xfrm>
            <a:off x="6305550" y="4800600"/>
            <a:ext cx="2533650" cy="1905000"/>
          </a:xfrm>
          <a:prstGeom prst="rect">
            <a:avLst/>
          </a:prstGeom>
          <a:noFill/>
          <a:ln w="9525">
            <a:noFill/>
            <a:miter lim="800000"/>
            <a:headEnd/>
            <a:tailEnd/>
          </a:ln>
          <a:effectLst/>
        </p:spPr>
      </p:pic>
      <p:sp>
        <p:nvSpPr>
          <p:cNvPr id="11" name="Text Box 13"/>
          <p:cNvSpPr txBox="1">
            <a:spLocks noChangeArrowheads="1"/>
          </p:cNvSpPr>
          <p:nvPr/>
        </p:nvSpPr>
        <p:spPr bwMode="auto">
          <a:xfrm>
            <a:off x="7715250" y="1828800"/>
            <a:ext cx="438150" cy="366713"/>
          </a:xfrm>
          <a:prstGeom prst="rect">
            <a:avLst/>
          </a:prstGeom>
          <a:solidFill>
            <a:schemeClr val="bg1"/>
          </a:solidFill>
          <a:ln w="9525">
            <a:noFill/>
            <a:miter lim="800000"/>
            <a:headEnd/>
            <a:tailEnd/>
          </a:ln>
          <a:effectLst/>
        </p:spPr>
        <p:txBody>
          <a:bodyPr wrap="none">
            <a:prstTxWarp prst="textNoShape">
              <a:avLst/>
            </a:prstTxWarp>
            <a:spAutoFit/>
          </a:bodyPr>
          <a:lstStyle/>
          <a:p>
            <a:r>
              <a:rPr lang="en-US">
                <a:solidFill>
                  <a:srgbClr val="CC00CC"/>
                </a:solidFill>
              </a:rPr>
              <a:t>L3</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25450" y="-393700"/>
            <a:ext cx="9994900" cy="7645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Event displays of one of the first collision reconstructed with the Tracker</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6200" y="1197864"/>
            <a:ext cx="8936658" cy="5660136"/>
          </a:xfrm>
          <a:prstGeom prst="rect">
            <a:avLst/>
          </a:prstGeom>
        </p:spPr>
      </p:pic>
      <p:sp>
        <p:nvSpPr>
          <p:cNvPr id="5" name="Rectangle 4"/>
          <p:cNvSpPr/>
          <p:nvPr/>
        </p:nvSpPr>
        <p:spPr>
          <a:xfrm>
            <a:off x="685800" y="6793468"/>
            <a:ext cx="9296400" cy="369332"/>
          </a:xfrm>
          <a:prstGeom prst="rect">
            <a:avLst/>
          </a:prstGeom>
        </p:spPr>
        <p:txBody>
          <a:bodyPr wrap="square">
            <a:spAutoFit/>
          </a:bodyPr>
          <a:lstStyle/>
          <a:p>
            <a:r>
              <a:rPr lang="en-US" dirty="0" smtClean="0"/>
              <a:t>https://twiki.cern.ch/twiki/bin/viewauth/</a:t>
            </a:r>
            <a:r>
              <a:rPr lang="en-US" dirty="0" smtClean="0"/>
              <a:t>CMS/TKPOGCollisions900GeVDec</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K0S mass </a:t>
            </a:r>
            <a:r>
              <a:rPr lang="en-US" dirty="0" smtClean="0"/>
              <a:t>plot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93635" y="786384"/>
            <a:ext cx="6326365" cy="60716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8229600" cy="1143000"/>
          </a:xfrm>
        </p:spPr>
        <p:txBody>
          <a:bodyPr/>
          <a:lstStyle/>
          <a:p>
            <a:r>
              <a:rPr lang="en-US" dirty="0" smtClean="0"/>
              <a:t>Lambda </a:t>
            </a:r>
            <a:r>
              <a:rPr lang="en-US" dirty="0" smtClean="0"/>
              <a:t>mass </a:t>
            </a:r>
            <a:r>
              <a:rPr lang="en-US" dirty="0" smtClean="0"/>
              <a:t>plot</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93712" y="877824"/>
            <a:ext cx="6231088" cy="598017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TotalTime>
  <Words>477</Words>
  <Application>Microsoft Macintosh PowerPoint</Application>
  <PresentationFormat>On-screen Show (4:3)</PresentationFormat>
  <Paragraphs>41</Paragraphs>
  <Slides>11</Slides>
  <Notes>1</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Slide 1</vt:lpstr>
      <vt:lpstr>Brief news from the 8:30 meeting, 07.12.2009</vt:lpstr>
      <vt:lpstr>π0 study with 900 GeV data</vt:lpstr>
      <vt:lpstr>Slide 4</vt:lpstr>
      <vt:lpstr>Slide 5</vt:lpstr>
      <vt:lpstr>Slide 6</vt:lpstr>
      <vt:lpstr>Event displays of one of the first collision reconstructed with the Tracker</vt:lpstr>
      <vt:lpstr>K0S mass plot</vt:lpstr>
      <vt:lpstr>Lambda mass plot</vt:lpstr>
      <vt:lpstr>Dimuons in Real Data</vt:lpstr>
      <vt:lpstr>A fake "real dimuon" in r-phi and r-z view (minv = 76.5 GeV, pT = 0.5 GeV): </vt:lpstr>
    </vt:vector>
  </TitlesOfParts>
  <Company>LANL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ftuser</dc:creator>
  <cp:lastModifiedBy>ftuser</cp:lastModifiedBy>
  <cp:revision>15</cp:revision>
  <dcterms:created xsi:type="dcterms:W3CDTF">2009-12-07T10:06:03Z</dcterms:created>
  <dcterms:modified xsi:type="dcterms:W3CDTF">2009-12-07T10:25:21Z</dcterms:modified>
</cp:coreProperties>
</file>